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9" r:id="rId3"/>
    <p:sldId id="277" r:id="rId4"/>
    <p:sldId id="287" r:id="rId5"/>
    <p:sldId id="288" r:id="rId6"/>
    <p:sldId id="286" r:id="rId7"/>
    <p:sldId id="293" r:id="rId8"/>
    <p:sldId id="289" r:id="rId9"/>
    <p:sldId id="290" r:id="rId10"/>
    <p:sldId id="270" r:id="rId11"/>
    <p:sldId id="292" r:id="rId12"/>
    <p:sldId id="291" r:id="rId13"/>
    <p:sldId id="272" r:id="rId14"/>
    <p:sldId id="273" r:id="rId15"/>
    <p:sldId id="274" r:id="rId16"/>
    <p:sldId id="275" r:id="rId17"/>
    <p:sldId id="276" r:id="rId18"/>
    <p:sldId id="279" r:id="rId19"/>
    <p:sldId id="281" r:id="rId20"/>
    <p:sldId id="282" r:id="rId21"/>
    <p:sldId id="283" r:id="rId22"/>
    <p:sldId id="284" r:id="rId23"/>
    <p:sldId id="258" r:id="rId24"/>
    <p:sldId id="268" r:id="rId25"/>
    <p:sldId id="265" r:id="rId26"/>
    <p:sldId id="267" r:id="rId27"/>
    <p:sldId id="266" r:id="rId28"/>
    <p:sldId id="263" r:id="rId29"/>
    <p:sldId id="261" r:id="rId30"/>
    <p:sldId id="26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3922" autoAdjust="0"/>
  </p:normalViewPr>
  <p:slideViewPr>
    <p:cSldViewPr>
      <p:cViewPr>
        <p:scale>
          <a:sx n="76" d="100"/>
          <a:sy n="76" d="100"/>
        </p:scale>
        <p:origin x="-504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1F-471C-BD9C-7B3DDF3EE7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1F-471C-BD9C-7B3DDF3EE7C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51F-471C-BD9C-7B3DDF3EE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747840"/>
        <c:axId val="135761920"/>
      </c:barChart>
      <c:catAx>
        <c:axId val="13574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761920"/>
        <c:crosses val="autoZero"/>
        <c:auto val="1"/>
        <c:lblAlgn val="ctr"/>
        <c:lblOffset val="100"/>
        <c:noMultiLvlLbl val="0"/>
      </c:catAx>
      <c:valAx>
        <c:axId val="13576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74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EB053-23C9-40D5-AC2C-6368EE29AF75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2DD0D-6253-46CA-A31D-8B6FD5367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24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 </a:t>
            </a:r>
            <a:r>
              <a:rPr lang="ru-RU" i="1" dirty="0" smtClean="0"/>
              <a:t> Чем отличается новая система заданий от традиционно используемых в отечественной школе?</a:t>
            </a:r>
            <a:endParaRPr lang="ru-RU" dirty="0" smtClean="0"/>
          </a:p>
          <a:p>
            <a:r>
              <a:rPr lang="ru-RU" dirty="0" smtClean="0"/>
              <a:t>По каждому направлению функциональной грамотности разрабатываемые задания объединены в тематические блоки, составляющие основу инструментария (также как и в исследовании </a:t>
            </a:r>
            <a:r>
              <a:rPr lang="en-US" dirty="0" smtClean="0"/>
              <a:t>PISA</a:t>
            </a:r>
            <a:r>
              <a:rPr lang="ru-RU" dirty="0" smtClean="0"/>
              <a:t>). Блок заданий включает в себя описание реальной ситуации, представленное, как правило, в проблемном ключе, и ряд вопросов-заданий, относящихся к этой ситуации. Учащиеся должны выполнить задания, используя знания из различных предметных областей. Их последовательное выполнение способствует тому, что двигаясь от вопроса к вопросу, ученики погружаются в описанную историю (ситуацию) и приобретают как новые знания, так и функциональные навыки.</a:t>
            </a:r>
          </a:p>
          <a:p>
            <a:r>
              <a:rPr lang="ru-RU" dirty="0" smtClean="0"/>
              <a:t>Предложенные ситуации связаны с разнообразными аспектами окружающей жизни, наиболее близкими к личному миру учащихся и вызывающими у них интерес. Предложенные ситуации также связаны с профессиональной деятельностью, повседневной жизнью местного общества, проблемами окружающей среды. Могут быть предложены и ситуации, связанные с наукой.</a:t>
            </a:r>
          </a:p>
          <a:p>
            <a:endParaRPr lang="ru-RU" dirty="0" smtClean="0"/>
          </a:p>
          <a:p>
            <a:r>
              <a:rPr lang="ru-RU" dirty="0" smtClean="0"/>
              <a:t>Наличие контекста задания является важным условием задания на формирование и оценку функциональной грамотности. Ведь функциональная грамотность и предполагает способность применить знания в реальной ситуации, а не в привычной учебной. Именно наличие контекста, в который помещена проблемная ситуация, дает ответ на вопрос, </a:t>
            </a:r>
            <a:r>
              <a:rPr lang="ru-RU" i="1" dirty="0" smtClean="0"/>
              <a:t>зачем</a:t>
            </a:r>
            <a:r>
              <a:rPr lang="ru-RU" dirty="0" smtClean="0"/>
              <a:t> может понадобиться то или иное знание. Задания (задачи) вне контекста очень часто не мотивируют учащихся прикладывать усилия для их выполнения.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4464000"/>
            <a:ext cx="9144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2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9687A894-023D-4237-87D6-74D11C87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4284000"/>
            <a:ext cx="6885000" cy="13050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Bahnschrift Condensed" pitchFamily="34" charset="0"/>
              </a:rPr>
              <a:t>Формирование функциональной грамотности на уроках иностранного языка</a:t>
            </a:r>
            <a:br>
              <a:rPr lang="ru-RU" dirty="0" smtClean="0">
                <a:latin typeface="Bahnschrift Condensed" pitchFamily="34" charset="0"/>
              </a:rPr>
            </a:br>
            <a:endParaRPr lang="ru-RU" sz="2800" dirty="0">
              <a:latin typeface="Bahnschrift Condensed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71000" y="536400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chemeClr val="tx2"/>
                </a:solidFill>
              </a:rPr>
              <a:t>учитель английского языка </a:t>
            </a:r>
            <a:endParaRPr lang="ru-RU" sz="2800" b="1" i="1" dirty="0" smtClean="0">
              <a:solidFill>
                <a:schemeClr val="tx2"/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tx2"/>
                </a:solidFill>
              </a:rPr>
              <a:t>МБОУ </a:t>
            </a:r>
            <a:r>
              <a:rPr lang="ru-RU" sz="2800" b="1" i="1" dirty="0">
                <a:solidFill>
                  <a:schemeClr val="tx2"/>
                </a:solidFill>
              </a:rPr>
              <a:t>ЛАД №3 </a:t>
            </a:r>
            <a:r>
              <a:rPr lang="ru-RU" sz="2800" b="1" i="1" dirty="0" err="1">
                <a:solidFill>
                  <a:schemeClr val="tx2"/>
                </a:solidFill>
              </a:rPr>
              <a:t>г.Пензы</a:t>
            </a:r>
            <a:r>
              <a:rPr lang="ru-RU" sz="2800" b="1" i="1" dirty="0">
                <a:solidFill>
                  <a:schemeClr val="tx2"/>
                </a:solidFill>
              </a:rPr>
              <a:t> </a:t>
            </a:r>
            <a:endParaRPr lang="ru-RU" sz="2800" b="1" i="1" dirty="0" smtClean="0">
              <a:solidFill>
                <a:schemeClr val="tx2"/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tx2"/>
                </a:solidFill>
              </a:rPr>
              <a:t>Сидорова </a:t>
            </a:r>
            <a:r>
              <a:rPr lang="ru-RU" sz="2800" b="1" i="1" dirty="0">
                <a:solidFill>
                  <a:schemeClr val="tx2"/>
                </a:solidFill>
              </a:rPr>
              <a:t>Е.Ю.</a:t>
            </a:r>
          </a:p>
        </p:txBody>
      </p:sp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594000"/>
            <a:ext cx="10342800" cy="1325563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рамотность </a:t>
            </a: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чтения подразделяется на следующие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уровни (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PISA)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51000" y="2034000"/>
            <a:ext cx="11325600" cy="4097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</a:t>
            </a:r>
            <a:r>
              <a:rPr lang="ru-RU" dirty="0"/>
              <a:t>) поиск в тексте нужной информации по простому </a:t>
            </a:r>
            <a:r>
              <a:rPr lang="ru-RU" dirty="0" smtClean="0"/>
              <a:t>критерию;</a:t>
            </a:r>
            <a:endParaRPr lang="ru-RU" dirty="0"/>
          </a:p>
          <a:p>
            <a:r>
              <a:rPr lang="ru-RU" dirty="0"/>
              <a:t>2) поиск в тексте нужной информации по множественным критериям;</a:t>
            </a:r>
          </a:p>
          <a:p>
            <a:r>
              <a:rPr lang="ru-RU" dirty="0"/>
              <a:t>3) поиск в тексте нужной информации, распознавание связи между отрывками информации, работа с известной, но противоречивой информацией;</a:t>
            </a:r>
          </a:p>
          <a:p>
            <a:r>
              <a:rPr lang="ru-RU" dirty="0"/>
              <a:t>4) поиск и установление последовательности или комбинации отрывков, содержащих глубоко скрытую информацию, умение сделать вывод о том, какая информация в тексте необходима для выполнения задания;</a:t>
            </a:r>
          </a:p>
          <a:p>
            <a:r>
              <a:rPr lang="ru-RU" dirty="0"/>
              <a:t>5) понимание сложных текстов и их интерпретация, формулирование выводов и гипотез относительно содержания текста</a:t>
            </a:r>
          </a:p>
          <a:p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9188" y="2079000"/>
            <a:ext cx="585000" cy="387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64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14726" r="16822" b="6250"/>
          <a:stretch/>
        </p:blipFill>
        <p:spPr bwMode="auto">
          <a:xfrm>
            <a:off x="516000" y="729000"/>
            <a:ext cx="8768220" cy="578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43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4726" r="18073" b="6250"/>
          <a:stretch/>
        </p:blipFill>
        <p:spPr bwMode="auto">
          <a:xfrm>
            <a:off x="696000" y="774000"/>
            <a:ext cx="8480120" cy="578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88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Деятельность: Интерпретация текста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Формат </a:t>
            </a:r>
            <a:r>
              <a:rPr lang="ru-RU" sz="2400" dirty="0">
                <a:solidFill>
                  <a:schemeClr val="tx1"/>
                </a:solidFill>
              </a:rPr>
              <a:t>текста: Сплошной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Ситуация</a:t>
            </a:r>
            <a:r>
              <a:rPr lang="ru-RU" sz="2400" dirty="0">
                <a:solidFill>
                  <a:schemeClr val="tx1"/>
                </a:solidFill>
              </a:rPr>
              <a:t>: Общественная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Вопрос </a:t>
            </a:r>
            <a:r>
              <a:rPr lang="ru-RU" b="1" dirty="0" smtClean="0"/>
              <a:t>1: </a:t>
            </a:r>
            <a:r>
              <a:rPr lang="ru-RU" b="1" dirty="0"/>
              <a:t>ГРАФФИТИ </a:t>
            </a:r>
            <a:endParaRPr lang="en-US" b="1" dirty="0"/>
          </a:p>
          <a:p>
            <a:r>
              <a:rPr lang="ru-RU" b="1" dirty="0" smtClean="0"/>
              <a:t> </a:t>
            </a:r>
            <a:r>
              <a:rPr lang="ru-RU" b="1" dirty="0"/>
              <a:t>Цель каждого из писем: </a:t>
            </a:r>
            <a:endParaRPr lang="en-US" b="1" dirty="0" smtClean="0"/>
          </a:p>
          <a:p>
            <a:r>
              <a:rPr lang="ru-RU" dirty="0" smtClean="0"/>
              <a:t>A </a:t>
            </a:r>
            <a:r>
              <a:rPr lang="ru-RU" dirty="0"/>
              <a:t>объяснить, что такое граффити. </a:t>
            </a:r>
            <a:endParaRPr lang="en-US" dirty="0" smtClean="0"/>
          </a:p>
          <a:p>
            <a:r>
              <a:rPr lang="ru-RU" dirty="0" smtClean="0"/>
              <a:t>B </a:t>
            </a:r>
            <a:r>
              <a:rPr lang="ru-RU" dirty="0"/>
              <a:t>выразить свое мнение о граффити. </a:t>
            </a:r>
            <a:endParaRPr lang="en-US" dirty="0" smtClean="0"/>
          </a:p>
          <a:p>
            <a:r>
              <a:rPr lang="ru-RU" dirty="0" smtClean="0"/>
              <a:t>C </a:t>
            </a:r>
            <a:r>
              <a:rPr lang="ru-RU" dirty="0"/>
              <a:t>продемонстрировать популярность граффити. </a:t>
            </a:r>
            <a:endParaRPr lang="en-US" dirty="0" smtClean="0"/>
          </a:p>
          <a:p>
            <a:r>
              <a:rPr lang="ru-RU" dirty="0" smtClean="0"/>
              <a:t>D </a:t>
            </a:r>
            <a:r>
              <a:rPr lang="ru-RU" dirty="0"/>
              <a:t>рассказать людям, что очень много средств тратится, чтобы смыть эти росписи.</a:t>
            </a:r>
          </a:p>
        </p:txBody>
      </p:sp>
    </p:spTree>
    <p:extLst>
      <p:ext uri="{BB962C8B-B14F-4D97-AF65-F5344CB8AC3E}">
        <p14:creationId xmlns:p14="http://schemas.microsoft.com/office/powerpoint/2010/main" val="360965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Деятельность: Интерпретация текста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Формат </a:t>
            </a:r>
            <a:r>
              <a:rPr lang="ru-RU" sz="2400" dirty="0">
                <a:solidFill>
                  <a:schemeClr val="tx1"/>
                </a:solidFill>
              </a:rPr>
              <a:t>текста: Сплошной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Ситуация</a:t>
            </a:r>
            <a:r>
              <a:rPr lang="ru-RU" sz="2400" dirty="0">
                <a:solidFill>
                  <a:schemeClr val="tx1"/>
                </a:solidFill>
              </a:rPr>
              <a:t>: Общественная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Вопрос </a:t>
            </a:r>
            <a:r>
              <a:rPr lang="en-US" b="1" dirty="0"/>
              <a:t>2</a:t>
            </a:r>
            <a:r>
              <a:rPr lang="ru-RU" b="1" dirty="0" smtClean="0"/>
              <a:t>: </a:t>
            </a:r>
            <a:r>
              <a:rPr lang="ru-RU" b="1" dirty="0"/>
              <a:t>ГРАФФИТИ </a:t>
            </a:r>
            <a:endParaRPr lang="en-US" b="1" dirty="0"/>
          </a:p>
          <a:p>
            <a:r>
              <a:rPr lang="ru-RU" b="1" dirty="0" smtClean="0"/>
              <a:t> </a:t>
            </a:r>
            <a:r>
              <a:rPr lang="ru-RU" dirty="0" smtClean="0"/>
              <a:t>Почему Тереза говорит, что граффити это преступление?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1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Деятельность: </a:t>
            </a:r>
            <a:r>
              <a:rPr lang="ru-RU" sz="2400" dirty="0" smtClean="0">
                <a:solidFill>
                  <a:schemeClr val="tx1"/>
                </a:solidFill>
              </a:rPr>
              <a:t>Рефлексия и оценка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Формат </a:t>
            </a:r>
            <a:r>
              <a:rPr lang="ru-RU" sz="2400" dirty="0">
                <a:solidFill>
                  <a:schemeClr val="tx1"/>
                </a:solidFill>
              </a:rPr>
              <a:t>текста: Сплошной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Ситуация</a:t>
            </a:r>
            <a:r>
              <a:rPr lang="ru-RU" sz="2400" dirty="0">
                <a:solidFill>
                  <a:schemeClr val="tx1"/>
                </a:solidFill>
              </a:rPr>
              <a:t>: Общественная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Вопрос </a:t>
            </a:r>
            <a:r>
              <a:rPr lang="ru-RU" b="1" dirty="0" smtClean="0"/>
              <a:t>3</a:t>
            </a:r>
            <a:r>
              <a:rPr lang="ru-RU" b="1" dirty="0"/>
              <a:t>: ГРАФФИТИ </a:t>
            </a:r>
          </a:p>
          <a:p>
            <a:r>
              <a:rPr lang="ru-RU" dirty="0" smtClean="0"/>
              <a:t>С </a:t>
            </a:r>
            <a:r>
              <a:rPr lang="ru-RU" dirty="0"/>
              <a:t>каким из этих </a:t>
            </a:r>
            <a:r>
              <a:rPr lang="ru-RU" dirty="0" smtClean="0"/>
              <a:t>трёх </a:t>
            </a:r>
            <a:r>
              <a:rPr lang="ru-RU" dirty="0"/>
              <a:t>писем вы согласны? Дайте своими словами обоснование своей точки зрения, при этом используя то, что сказано в одном из писем или </a:t>
            </a:r>
            <a:r>
              <a:rPr lang="ru-RU" dirty="0" smtClean="0"/>
              <a:t>во всех</a:t>
            </a:r>
            <a:r>
              <a:rPr lang="ru-RU" dirty="0"/>
              <a:t>. ................................................................................................................................. .................................................................................................................................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34069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Деятельность: </a:t>
            </a:r>
            <a:r>
              <a:rPr lang="ru-RU" sz="2400" dirty="0" smtClean="0">
                <a:solidFill>
                  <a:schemeClr val="tx1"/>
                </a:solidFill>
              </a:rPr>
              <a:t>Рефлексия и оценка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Формат </a:t>
            </a:r>
            <a:r>
              <a:rPr lang="ru-RU" sz="2400" dirty="0">
                <a:solidFill>
                  <a:schemeClr val="tx1"/>
                </a:solidFill>
              </a:rPr>
              <a:t>текста: Сплошной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Ситуация</a:t>
            </a:r>
            <a:r>
              <a:rPr lang="ru-RU" sz="2400" dirty="0">
                <a:solidFill>
                  <a:schemeClr val="tx1"/>
                </a:solidFill>
              </a:rPr>
              <a:t>: Общественная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Вопрос </a:t>
            </a:r>
            <a:r>
              <a:rPr lang="ru-RU" b="1" dirty="0" smtClean="0"/>
              <a:t>4</a:t>
            </a:r>
            <a:r>
              <a:rPr lang="ru-RU" b="1" dirty="0"/>
              <a:t>: </a:t>
            </a:r>
            <a:r>
              <a:rPr lang="ru-RU" b="1" dirty="0" smtClean="0"/>
              <a:t>ГРАФФИТИ</a:t>
            </a:r>
          </a:p>
          <a:p>
            <a:r>
              <a:rPr lang="ru-RU" dirty="0" smtClean="0"/>
              <a:t>Анализируя </a:t>
            </a:r>
            <a:r>
              <a:rPr lang="ru-RU" dirty="0"/>
              <a:t>каждое письмо, мы можем обсуждать, что говорится в письме (т.е. его содержание). Мы можем также обсуждать, как написано письмо (т.е. его стиль). Безотносительно к тому, с чьим письмом вы согласны, объясните, кто из этих </a:t>
            </a:r>
            <a:r>
              <a:rPr lang="ru-RU" dirty="0" smtClean="0"/>
              <a:t>авторов</a:t>
            </a:r>
            <a:r>
              <a:rPr lang="ru-RU" dirty="0"/>
              <a:t>, по вашему мнению, написал письмо лучше? Обоснуйте свой ответ, ссылаясь на то, как написаны </a:t>
            </a:r>
            <a:r>
              <a:rPr lang="ru-RU" dirty="0" smtClean="0"/>
              <a:t>все </a:t>
            </a:r>
            <a:r>
              <a:rPr lang="ru-RU" dirty="0"/>
              <a:t>или одно из этих писем.</a:t>
            </a:r>
          </a:p>
        </p:txBody>
      </p:sp>
    </p:spTree>
    <p:extLst>
      <p:ext uri="{BB962C8B-B14F-4D97-AF65-F5344CB8AC3E}">
        <p14:creationId xmlns:p14="http://schemas.microsoft.com/office/powerpoint/2010/main" val="332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3610" y="327216"/>
            <a:ext cx="5276527" cy="87489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 мышление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962" y="1430073"/>
            <a:ext cx="11527438" cy="16927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 — компонент функциональный грамотности, под которым понимают умение человека использовать свое воображение для выработки и совершенствования идей, формирования нового знания, решения задач, с которыми он не сталкивался раньше. По версии PISA, креативное мышление также способность критически осмысливать свои разработки, совершенствовать их.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151" y="3704714"/>
            <a:ext cx="4134593" cy="255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8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2179628" y="258287"/>
            <a:ext cx="5837613" cy="7947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defTabSz="923340">
              <a:defRPr sz="3124"/>
            </a:lvl1pPr>
          </a:lstStyle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 мышление: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</a:t>
            </a:r>
            <a:endParaRPr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0" name="Объект 2"/>
          <p:cNvSpPr txBox="1">
            <a:spLocks noGrp="1"/>
          </p:cNvSpPr>
          <p:nvPr>
            <p:ph idx="1"/>
          </p:nvPr>
        </p:nvSpPr>
        <p:spPr>
          <a:xfrm>
            <a:off x="563114" y="1295455"/>
            <a:ext cx="11379650" cy="33774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defTabSz="817312">
              <a:spcBef>
                <a:spcPts val="766"/>
              </a:spcBef>
              <a:buNone/>
              <a:defRPr sz="4100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продуктивно участвовать в процессе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идей, направленных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17312">
              <a:spcBef>
                <a:spcPts val="766"/>
              </a:spcBef>
              <a:defRPr sz="4100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(новых, новаторских, оригинальных, нестандартных,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непривычных)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(действенных, результативных, экономичных, оптимальных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и/или</a:t>
            </a:r>
          </a:p>
          <a:p>
            <a:pPr defTabSz="817312">
              <a:spcBef>
                <a:spcPts val="766"/>
              </a:spcBef>
              <a:defRPr sz="4100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знания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и/или</a:t>
            </a:r>
          </a:p>
          <a:p>
            <a:pPr defTabSz="817312">
              <a:spcBef>
                <a:spcPts val="766"/>
              </a:spcBef>
              <a:defRPr sz="4100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(впечатляющего, вдохновляющего, необыкновенного, удивительного и т.п.)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 воображения</a:t>
            </a:r>
            <a:endParaRPr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1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1362064" y="5197798"/>
            <a:ext cx="220340" cy="2130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70086" tIns="35042" rIns="70086" bIns="35042" rtlCol="0" anchor="ctr"/>
          <a:lstStyle/>
          <a:p>
            <a:fld id="{86CB4B4D-7CA3-9044-876B-883B54F8677D}" type="slidenum">
              <a:rPr/>
              <a:pPr/>
              <a:t>18</a:t>
            </a:fld>
            <a:endParaRPr/>
          </a:p>
        </p:txBody>
      </p:sp>
      <p:pic>
        <p:nvPicPr>
          <p:cNvPr id="277506" name="Picture 2" descr="https://thumbs.dreamstime.com/z/%D1%80%D0%B0%D0%B1%D0%BE%D1%82%D0%B0-%D0%BA%D0%BE%D0%BC%D0%B0%D0%BD-%D1%8B-%D1%82%D0%B2%D0%BE%D1%80%D1%87%D0%B5%D1%81%D0%BA%D0%B0%D1%8F-624506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776" y="4807573"/>
            <a:ext cx="2906990" cy="205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089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00676"/>
            <a:ext cx="12191999" cy="1692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Иллюстрировать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 мышление подразумевает переход от слов к образам, а затем к действиям, и наоборот.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визуализировать понятие, полезно прибегнуть к иллюстрациям. Предложите детям создать картинки к литературному тексту или по мотивам абстрактного понятия: например, объёма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проиллюстрировать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пословицу, загадать пословицу с помощью рисунка.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79627" y="327217"/>
            <a:ext cx="6872508" cy="805393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научить креативному мышлению?</a:t>
            </a:r>
            <a:b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6" y="3007477"/>
            <a:ext cx="12191999" cy="29854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Читать, разговаривать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придумывать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 для развития креативного мышления дают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чтения.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 напрямую связано с умением генерировать новые идеи на основе существующей информации — например, текста или изображения. Дети могут практиковаться в творчестве, создавая, например, продолжение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альтернативное окончание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или рассказа. Спрашивать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почему герои поступают так или иначе, а в моменты поворотных событий останавливаться и предполагать, как сюжет повернется дальше и какого развития повествования им бы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хотелось. Такие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обсуждения стимулируют развитие воображения и фантазии, творческую активность детей. 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84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61000" y="2034000"/>
            <a:ext cx="9585000" cy="4097963"/>
          </a:xfrm>
        </p:spPr>
        <p:txBody>
          <a:bodyPr/>
          <a:lstStyle/>
          <a:p>
            <a:r>
              <a:rPr lang="ru-RU" dirty="0"/>
              <a:t>«Функционально грамотный человек –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 (А. А. Леонтьев).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18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4926" y="1539000"/>
            <a:ext cx="9359999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Хамелеон</a:t>
            </a:r>
          </a:p>
          <a:p>
            <a:pPr fontAlgn="base"/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Возьмите любое утверждение и придумайте доводы за и против.</a:t>
            </a:r>
          </a:p>
          <a:p>
            <a:pPr fontAlgn="base"/>
            <a:r>
              <a:rPr lang="ru-RU" sz="24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«Раньше жизнь была лучше» (7 класс).</a:t>
            </a:r>
            <a:endParaRPr lang="ru-RU" sz="2400" i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79627" y="327217"/>
            <a:ext cx="6872508" cy="805393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научить креативному мышлению?</a:t>
            </a:r>
            <a:b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927" y="3007477"/>
            <a:ext cx="9359998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Сочини рассказ по ключевым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словам…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335" y="3924000"/>
            <a:ext cx="9359998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было бы, если…» (7 класс)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  ты имел столько карманных денег, сколько хочешь.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 не надо было ходить в школу.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803" y="5184000"/>
            <a:ext cx="935999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картинки. Составить историю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придумать, что было до событий на картинке и после них. </a:t>
            </a:r>
          </a:p>
        </p:txBody>
      </p:sp>
    </p:spTree>
    <p:extLst>
      <p:ext uri="{BB962C8B-B14F-4D97-AF65-F5344CB8AC3E}">
        <p14:creationId xmlns:p14="http://schemas.microsoft.com/office/powerpoint/2010/main" val="142234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4926" y="1539000"/>
            <a:ext cx="935999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головоломки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ребусы.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79627" y="327217"/>
            <a:ext cx="6872508" cy="805393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научить креативному мышлению?</a:t>
            </a:r>
            <a:b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042090"/>
            <a:ext cx="12192000" cy="372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Подбирать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ассоциации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Ассоциативность — или способность видеть связь между совершенно разными предметами и явлениями — придает мышлению ребенка гибкость, оригинальность и продуктивность, позволяет быстро найти нужную информацию.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Простое задание на развитие ассоциативного мышления: дать ребятам сравнить два предмета, найти общие черты и отличия. Сначала это могут быть близкие предметы — например, яблоко и капуста, затем — семантически далекие: допустим, поезд и колибри.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Ассоциативное мышление также развивается при составлении интеллект-карт: схем, раскрывающих понятие или явление с разных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33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4926" y="1539000"/>
            <a:ext cx="9359999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задачи ТРИЗ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ТРИЗ расшифровывается как «теория решения изобретательских задач». Это комплекс приемов мышления, которые помогают человеку находить самое эффективное и нестандартное решение для проблемы, с которой он не имел дела раньше.  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предлагать решать глобальные задачи: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сократить количество пластика в океане или решить проблему космического мусора?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 описание умного дома твоей мечты. (8 класс, проект)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79627" y="327217"/>
            <a:ext cx="6872508" cy="805393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научить креативному мышлению?</a:t>
            </a:r>
            <a:b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77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F4B98B-B04B-478F-A34E-960DCD668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Вставьте заголовок слайда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205C4BC1-8104-485E-AD56-4130F31E56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7385268"/>
              </p:ext>
            </p:extLst>
          </p:nvPr>
        </p:nvGraphicFramePr>
        <p:xfrm>
          <a:off x="1101000" y="2079000"/>
          <a:ext cx="10515600" cy="378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37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14A81A7E-7FD4-4983-805D-771D781C8751}"/>
              </a:ext>
            </a:extLst>
          </p:cNvPr>
          <p:cNvCxnSpPr>
            <a:cxnSpLocks/>
          </p:cNvCxnSpPr>
          <p:nvPr/>
        </p:nvCxnSpPr>
        <p:spPr>
          <a:xfrm flipV="1">
            <a:off x="6060751" y="1629605"/>
            <a:ext cx="0" cy="1561798"/>
          </a:xfrm>
          <a:prstGeom prst="line">
            <a:avLst/>
          </a:prstGeom>
          <a:ln w="635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A1D76F99-F115-4523-B495-1F1338A9AC9E}"/>
              </a:ext>
            </a:extLst>
          </p:cNvPr>
          <p:cNvCxnSpPr>
            <a:cxnSpLocks/>
          </p:cNvCxnSpPr>
          <p:nvPr/>
        </p:nvCxnSpPr>
        <p:spPr>
          <a:xfrm flipV="1">
            <a:off x="8259908" y="4491000"/>
            <a:ext cx="0" cy="1800771"/>
          </a:xfrm>
          <a:prstGeom prst="line">
            <a:avLst/>
          </a:prstGeom>
          <a:ln w="635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23F730C4-F774-4101-97DE-2404EB5BCA4C}"/>
              </a:ext>
            </a:extLst>
          </p:cNvPr>
          <p:cNvCxnSpPr>
            <a:cxnSpLocks/>
          </p:cNvCxnSpPr>
          <p:nvPr/>
        </p:nvCxnSpPr>
        <p:spPr>
          <a:xfrm flipV="1">
            <a:off x="10459065" y="1629605"/>
            <a:ext cx="0" cy="1511397"/>
          </a:xfrm>
          <a:prstGeom prst="line">
            <a:avLst/>
          </a:prstGeom>
          <a:ln w="635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2E6701BB-0D4C-4F74-B080-0ED463280887}"/>
              </a:ext>
            </a:extLst>
          </p:cNvPr>
          <p:cNvCxnSpPr>
            <a:cxnSpLocks/>
          </p:cNvCxnSpPr>
          <p:nvPr/>
        </p:nvCxnSpPr>
        <p:spPr>
          <a:xfrm flipV="1">
            <a:off x="3861594" y="4490999"/>
            <a:ext cx="0" cy="1800772"/>
          </a:xfrm>
          <a:prstGeom prst="line">
            <a:avLst/>
          </a:prstGeom>
          <a:ln w="635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00EEEC19-97EB-44F7-B920-77E8D87D3B56}"/>
              </a:ext>
            </a:extLst>
          </p:cNvPr>
          <p:cNvCxnSpPr>
            <a:cxnSpLocks/>
          </p:cNvCxnSpPr>
          <p:nvPr/>
        </p:nvCxnSpPr>
        <p:spPr>
          <a:xfrm flipV="1">
            <a:off x="1656093" y="1629605"/>
            <a:ext cx="0" cy="1561719"/>
          </a:xfrm>
          <a:prstGeom prst="line">
            <a:avLst/>
          </a:prstGeom>
          <a:ln w="635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: скругленные углы 43">
            <a:extLst>
              <a:ext uri="{FF2B5EF4-FFF2-40B4-BE49-F238E27FC236}">
                <a16:creationId xmlns="" xmlns:a16="http://schemas.microsoft.com/office/drawing/2014/main" id="{6AC39155-5CDD-4F22-B3BF-A95CE75F6730}"/>
              </a:ext>
            </a:extLst>
          </p:cNvPr>
          <p:cNvSpPr/>
          <p:nvPr/>
        </p:nvSpPr>
        <p:spPr>
          <a:xfrm>
            <a:off x="-4496" y="3693445"/>
            <a:ext cx="1125000" cy="26161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="" xmlns:a16="http://schemas.microsoft.com/office/drawing/2014/main" id="{04DBA5C9-3979-4DB8-B545-DD186C8A1B8A}"/>
              </a:ext>
            </a:extLst>
          </p:cNvPr>
          <p:cNvSpPr/>
          <p:nvPr/>
        </p:nvSpPr>
        <p:spPr>
          <a:xfrm>
            <a:off x="2196595" y="3693445"/>
            <a:ext cx="1125000" cy="26161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E7CBDC92-1E99-40C4-886D-B51AE33C8BC2}"/>
              </a:ext>
            </a:extLst>
          </p:cNvPr>
          <p:cNvSpPr/>
          <p:nvPr/>
        </p:nvSpPr>
        <p:spPr>
          <a:xfrm>
            <a:off x="11001000" y="3693445"/>
            <a:ext cx="1125000" cy="26161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="" xmlns:a16="http://schemas.microsoft.com/office/drawing/2014/main" id="{E1BCF50E-814B-4ED7-8286-E68457B00209}"/>
              </a:ext>
            </a:extLst>
          </p:cNvPr>
          <p:cNvSpPr/>
          <p:nvPr/>
        </p:nvSpPr>
        <p:spPr>
          <a:xfrm>
            <a:off x="8794066" y="3685196"/>
            <a:ext cx="1125000" cy="26161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="" xmlns:a16="http://schemas.microsoft.com/office/drawing/2014/main" id="{EA4B202C-3C80-42A0-9518-2CA5B2117EA2}"/>
              </a:ext>
            </a:extLst>
          </p:cNvPr>
          <p:cNvSpPr/>
          <p:nvPr/>
        </p:nvSpPr>
        <p:spPr>
          <a:xfrm>
            <a:off x="6594909" y="3685196"/>
            <a:ext cx="1125000" cy="26161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B6033E88-9232-4015-BD75-CF85F55FDE24}"/>
              </a:ext>
            </a:extLst>
          </p:cNvPr>
          <p:cNvSpPr/>
          <p:nvPr/>
        </p:nvSpPr>
        <p:spPr>
          <a:xfrm>
            <a:off x="4395752" y="3685196"/>
            <a:ext cx="1125000" cy="26161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3505BDEA-CB6B-4675-AFA8-719804B9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Вставьте заголовок слайда</a:t>
            </a:r>
          </a:p>
        </p:txBody>
      </p:sp>
      <p:sp>
        <p:nvSpPr>
          <p:cNvPr id="13" name="ссылка" hidden="1">
            <a:extLst>
              <a:ext uri="{FF2B5EF4-FFF2-40B4-BE49-F238E27FC236}">
                <a16:creationId xmlns="" xmlns:a16="http://schemas.microsoft.com/office/drawing/2014/main" id="{AC0CBA2E-A8EE-4ED1-AF1C-FFE1E5F45D11}"/>
              </a:ext>
            </a:extLst>
          </p:cNvPr>
          <p:cNvSpPr/>
          <p:nvPr/>
        </p:nvSpPr>
        <p:spPr>
          <a:xfrm>
            <a:off x="3168650" y="501650"/>
            <a:ext cx="5854700" cy="5854700"/>
          </a:xfrm>
          <a:custGeom>
            <a:avLst/>
            <a:gdLst>
              <a:gd name="connsiteX0" fmla="*/ 2927350 w 5854700"/>
              <a:gd name="connsiteY0" fmla="*/ 1442350 h 5854700"/>
              <a:gd name="connsiteX1" fmla="*/ 1442350 w 5854700"/>
              <a:gd name="connsiteY1" fmla="*/ 2927350 h 5854700"/>
              <a:gd name="connsiteX2" fmla="*/ 2927350 w 5854700"/>
              <a:gd name="connsiteY2" fmla="*/ 4412350 h 5854700"/>
              <a:gd name="connsiteX3" fmla="*/ 4412350 w 5854700"/>
              <a:gd name="connsiteY3" fmla="*/ 2927350 h 5854700"/>
              <a:gd name="connsiteX4" fmla="*/ 2927350 w 5854700"/>
              <a:gd name="connsiteY4" fmla="*/ 1442350 h 5854700"/>
              <a:gd name="connsiteX5" fmla="*/ 2927350 w 5854700"/>
              <a:gd name="connsiteY5" fmla="*/ 0 h 5854700"/>
              <a:gd name="connsiteX6" fmla="*/ 5854700 w 5854700"/>
              <a:gd name="connsiteY6" fmla="*/ 2927350 h 5854700"/>
              <a:gd name="connsiteX7" fmla="*/ 2927350 w 5854700"/>
              <a:gd name="connsiteY7" fmla="*/ 5854700 h 5854700"/>
              <a:gd name="connsiteX8" fmla="*/ 0 w 5854700"/>
              <a:gd name="connsiteY8" fmla="*/ 2927350 h 5854700"/>
              <a:gd name="connsiteX9" fmla="*/ 2927350 w 5854700"/>
              <a:gd name="connsiteY9" fmla="*/ 0 h 585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4700" h="5854700">
                <a:moveTo>
                  <a:pt x="2927350" y="1442350"/>
                </a:moveTo>
                <a:cubicBezTo>
                  <a:pt x="2107207" y="1442350"/>
                  <a:pt x="1442350" y="2107207"/>
                  <a:pt x="1442350" y="2927350"/>
                </a:cubicBezTo>
                <a:cubicBezTo>
                  <a:pt x="1442350" y="3747493"/>
                  <a:pt x="2107207" y="4412350"/>
                  <a:pt x="2927350" y="4412350"/>
                </a:cubicBezTo>
                <a:cubicBezTo>
                  <a:pt x="3747493" y="4412350"/>
                  <a:pt x="4412350" y="3747493"/>
                  <a:pt x="4412350" y="2927350"/>
                </a:cubicBezTo>
                <a:cubicBezTo>
                  <a:pt x="4412350" y="2107207"/>
                  <a:pt x="3747493" y="1442350"/>
                  <a:pt x="2927350" y="1442350"/>
                </a:cubicBezTo>
                <a:close/>
                <a:moveTo>
                  <a:pt x="2927350" y="0"/>
                </a:moveTo>
                <a:cubicBezTo>
                  <a:pt x="4544081" y="0"/>
                  <a:pt x="5854700" y="1310619"/>
                  <a:pt x="5854700" y="2927350"/>
                </a:cubicBezTo>
                <a:cubicBezTo>
                  <a:pt x="5854700" y="4544081"/>
                  <a:pt x="4544081" y="5854700"/>
                  <a:pt x="2927350" y="5854700"/>
                </a:cubicBezTo>
                <a:cubicBezTo>
                  <a:pt x="1310619" y="5854700"/>
                  <a:pt x="0" y="4544081"/>
                  <a:pt x="0" y="2927350"/>
                </a:cubicBezTo>
                <a:cubicBezTo>
                  <a:pt x="0" y="1310619"/>
                  <a:pt x="1310619" y="0"/>
                  <a:pt x="2927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2" name="Овал 21" hidden="1">
            <a:extLst>
              <a:ext uri="{FF2B5EF4-FFF2-40B4-BE49-F238E27FC236}">
                <a16:creationId xmlns="" xmlns:a16="http://schemas.microsoft.com/office/drawing/2014/main" id="{222C5F0B-6EFC-4407-96C1-A95810130485}"/>
              </a:ext>
            </a:extLst>
          </p:cNvPr>
          <p:cNvSpPr/>
          <p:nvPr/>
        </p:nvSpPr>
        <p:spPr>
          <a:xfrm>
            <a:off x="5239105" y="2187426"/>
            <a:ext cx="2475000" cy="247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Круг: прозрачная заливка 1">
            <a:extLst>
              <a:ext uri="{FF2B5EF4-FFF2-40B4-BE49-F238E27FC236}">
                <a16:creationId xmlns="" xmlns:a16="http://schemas.microsoft.com/office/drawing/2014/main" id="{E7038086-CFE3-4E66-9A0C-472F0EC3BF2B}"/>
              </a:ext>
            </a:extLst>
          </p:cNvPr>
          <p:cNvSpPr/>
          <p:nvPr/>
        </p:nvSpPr>
        <p:spPr>
          <a:xfrm>
            <a:off x="5385753" y="3141002"/>
            <a:ext cx="1349998" cy="1349998"/>
          </a:xfrm>
          <a:prstGeom prst="donut">
            <a:avLst>
              <a:gd name="adj" fmla="val 16773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1D5FA4-2AD7-4E75-B141-583AEBFEFF53}"/>
              </a:ext>
            </a:extLst>
          </p:cNvPr>
          <p:cNvSpPr txBox="1"/>
          <p:nvPr/>
        </p:nvSpPr>
        <p:spPr>
          <a:xfrm>
            <a:off x="5602934" y="3554391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2015</a:t>
            </a:r>
            <a:endParaRPr lang="ru-RU" sz="2800" b="1" dirty="0"/>
          </a:p>
        </p:txBody>
      </p:sp>
      <p:sp>
        <p:nvSpPr>
          <p:cNvPr id="29" name="Круг: прозрачная заливка 28">
            <a:extLst>
              <a:ext uri="{FF2B5EF4-FFF2-40B4-BE49-F238E27FC236}">
                <a16:creationId xmlns="" xmlns:a16="http://schemas.microsoft.com/office/drawing/2014/main" id="{D9F73655-A39B-4DB9-BAD2-0048F55015B8}"/>
              </a:ext>
            </a:extLst>
          </p:cNvPr>
          <p:cNvSpPr/>
          <p:nvPr/>
        </p:nvSpPr>
        <p:spPr>
          <a:xfrm>
            <a:off x="7584910" y="3141002"/>
            <a:ext cx="1349998" cy="1349998"/>
          </a:xfrm>
          <a:prstGeom prst="donut">
            <a:avLst>
              <a:gd name="adj" fmla="val 16773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99FD691-8BD0-4681-AADB-9B95900AB49F}"/>
              </a:ext>
            </a:extLst>
          </p:cNvPr>
          <p:cNvSpPr txBox="1"/>
          <p:nvPr/>
        </p:nvSpPr>
        <p:spPr>
          <a:xfrm>
            <a:off x="7802091" y="3554391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2020</a:t>
            </a:r>
            <a:endParaRPr lang="ru-RU" sz="2800" b="1" dirty="0"/>
          </a:p>
        </p:txBody>
      </p:sp>
      <p:sp>
        <p:nvSpPr>
          <p:cNvPr id="33" name="Круг: прозрачная заливка 32">
            <a:extLst>
              <a:ext uri="{FF2B5EF4-FFF2-40B4-BE49-F238E27FC236}">
                <a16:creationId xmlns="" xmlns:a16="http://schemas.microsoft.com/office/drawing/2014/main" id="{E8E60BE0-1FF4-412C-9950-FADE697C7B2B}"/>
              </a:ext>
            </a:extLst>
          </p:cNvPr>
          <p:cNvSpPr/>
          <p:nvPr/>
        </p:nvSpPr>
        <p:spPr>
          <a:xfrm>
            <a:off x="9784067" y="3141002"/>
            <a:ext cx="1349998" cy="1349998"/>
          </a:xfrm>
          <a:prstGeom prst="donut">
            <a:avLst>
              <a:gd name="adj" fmla="val 16773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48B254D-6E99-406E-88A3-1CAC11E9F9D7}"/>
              </a:ext>
            </a:extLst>
          </p:cNvPr>
          <p:cNvSpPr txBox="1"/>
          <p:nvPr/>
        </p:nvSpPr>
        <p:spPr>
          <a:xfrm>
            <a:off x="10001248" y="3554391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2025</a:t>
            </a:r>
            <a:endParaRPr lang="ru-RU" sz="2800" b="1" dirty="0"/>
          </a:p>
        </p:txBody>
      </p:sp>
      <p:sp>
        <p:nvSpPr>
          <p:cNvPr id="37" name="Круг: прозрачная заливка 36">
            <a:extLst>
              <a:ext uri="{FF2B5EF4-FFF2-40B4-BE49-F238E27FC236}">
                <a16:creationId xmlns="" xmlns:a16="http://schemas.microsoft.com/office/drawing/2014/main" id="{8AFCD26B-71F5-4DC5-9848-B2DBE26F1B5E}"/>
              </a:ext>
            </a:extLst>
          </p:cNvPr>
          <p:cNvSpPr/>
          <p:nvPr/>
        </p:nvSpPr>
        <p:spPr>
          <a:xfrm>
            <a:off x="3186596" y="3149251"/>
            <a:ext cx="1349998" cy="1349998"/>
          </a:xfrm>
          <a:prstGeom prst="donut">
            <a:avLst>
              <a:gd name="adj" fmla="val 1677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C619528-C8CA-48CA-8684-CB42F5F57885}"/>
              </a:ext>
            </a:extLst>
          </p:cNvPr>
          <p:cNvSpPr txBox="1"/>
          <p:nvPr/>
        </p:nvSpPr>
        <p:spPr>
          <a:xfrm>
            <a:off x="3403777" y="356264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2010</a:t>
            </a:r>
            <a:endParaRPr lang="ru-RU" sz="2800" b="1" dirty="0"/>
          </a:p>
        </p:txBody>
      </p:sp>
      <p:sp>
        <p:nvSpPr>
          <p:cNvPr id="41" name="Круг: прозрачная заливка 40">
            <a:extLst>
              <a:ext uri="{FF2B5EF4-FFF2-40B4-BE49-F238E27FC236}">
                <a16:creationId xmlns="" xmlns:a16="http://schemas.microsoft.com/office/drawing/2014/main" id="{0514172A-6239-4CE7-A129-DE9F6ED82B23}"/>
              </a:ext>
            </a:extLst>
          </p:cNvPr>
          <p:cNvSpPr/>
          <p:nvPr/>
        </p:nvSpPr>
        <p:spPr>
          <a:xfrm>
            <a:off x="985505" y="3149251"/>
            <a:ext cx="1349998" cy="1349998"/>
          </a:xfrm>
          <a:prstGeom prst="donut">
            <a:avLst>
              <a:gd name="adj" fmla="val 16773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D2D4258-6D58-4EF6-B23D-7BE782FDAC57}"/>
              </a:ext>
            </a:extLst>
          </p:cNvPr>
          <p:cNvSpPr txBox="1"/>
          <p:nvPr/>
        </p:nvSpPr>
        <p:spPr>
          <a:xfrm>
            <a:off x="1202686" y="356264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2005</a:t>
            </a:r>
            <a:endParaRPr lang="ru-RU" sz="2800" b="1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7575E148-00FB-4E85-A087-438E0C690AC1}"/>
              </a:ext>
            </a:extLst>
          </p:cNvPr>
          <p:cNvSpPr txBox="1"/>
          <p:nvPr/>
        </p:nvSpPr>
        <p:spPr>
          <a:xfrm>
            <a:off x="1807266" y="1421229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</a:rPr>
              <a:t>Lorem ipsum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826D57B4-BA65-4C54-B34F-C658E8492865}"/>
              </a:ext>
            </a:extLst>
          </p:cNvPr>
          <p:cNvSpPr txBox="1"/>
          <p:nvPr/>
        </p:nvSpPr>
        <p:spPr>
          <a:xfrm>
            <a:off x="1788758" y="1790561"/>
            <a:ext cx="1850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E64BC680-1CAD-4BAA-840C-F37DE33A3A3F}"/>
              </a:ext>
            </a:extLst>
          </p:cNvPr>
          <p:cNvSpPr txBox="1"/>
          <p:nvPr/>
        </p:nvSpPr>
        <p:spPr>
          <a:xfrm>
            <a:off x="6201168" y="1421229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Lorem ipsum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82442CE0-4311-4B69-B9A1-FCAE107ACB3F}"/>
              </a:ext>
            </a:extLst>
          </p:cNvPr>
          <p:cNvSpPr txBox="1"/>
          <p:nvPr/>
        </p:nvSpPr>
        <p:spPr>
          <a:xfrm>
            <a:off x="6182660" y="1790561"/>
            <a:ext cx="1850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41DE7E1C-2647-43CB-90CF-ACAD8E7C23E4}"/>
              </a:ext>
            </a:extLst>
          </p:cNvPr>
          <p:cNvSpPr txBox="1"/>
          <p:nvPr/>
        </p:nvSpPr>
        <p:spPr>
          <a:xfrm>
            <a:off x="10599481" y="1757450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5"/>
                </a:solidFill>
              </a:rPr>
              <a:t>Lorem ipsum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70FD33A6-89C2-413D-BF1B-3EA489F97D20}"/>
              </a:ext>
            </a:extLst>
          </p:cNvPr>
          <p:cNvSpPr txBox="1"/>
          <p:nvPr/>
        </p:nvSpPr>
        <p:spPr>
          <a:xfrm>
            <a:off x="10580974" y="2126782"/>
            <a:ext cx="1402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F140E611-26CD-4D74-B49A-AA55B3B3A149}"/>
              </a:ext>
            </a:extLst>
          </p:cNvPr>
          <p:cNvSpPr txBox="1"/>
          <p:nvPr/>
        </p:nvSpPr>
        <p:spPr>
          <a:xfrm>
            <a:off x="4009260" y="4599000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</a:rPr>
              <a:t>Lorem ipsum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C89A5D1F-20D8-4980-BEDA-903FCD3F714E}"/>
              </a:ext>
            </a:extLst>
          </p:cNvPr>
          <p:cNvSpPr txBox="1"/>
          <p:nvPr/>
        </p:nvSpPr>
        <p:spPr>
          <a:xfrm>
            <a:off x="3990752" y="4968332"/>
            <a:ext cx="1850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79FC4C00-EAD8-489C-9314-AC67B6A3C97E}"/>
              </a:ext>
            </a:extLst>
          </p:cNvPr>
          <p:cNvSpPr txBox="1"/>
          <p:nvPr/>
        </p:nvSpPr>
        <p:spPr>
          <a:xfrm>
            <a:off x="8407573" y="4599000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Lorem ipsum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F1D44D93-22FB-4FB3-99CA-2CC5B6DFA223}"/>
              </a:ext>
            </a:extLst>
          </p:cNvPr>
          <p:cNvSpPr txBox="1"/>
          <p:nvPr/>
        </p:nvSpPr>
        <p:spPr>
          <a:xfrm>
            <a:off x="8389065" y="4968332"/>
            <a:ext cx="1850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3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Вставьте 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endParaRPr lang="en-US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99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CF3881-357C-4FCA-874F-76CC5721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Вставьте 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F410A3-610B-4956-A4FE-6597D410A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000" y="2436037"/>
            <a:ext cx="3330000" cy="3467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2E003569-579D-4285-B007-005B990FF1A5}"/>
              </a:ext>
            </a:extLst>
          </p:cNvPr>
          <p:cNvSpPr txBox="1">
            <a:spLocks/>
          </p:cNvSpPr>
          <p:nvPr/>
        </p:nvSpPr>
        <p:spPr>
          <a:xfrm>
            <a:off x="4536800" y="2428558"/>
            <a:ext cx="3330000" cy="346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F3E7C23D-71B6-49F0-B7A1-F2BDD3357A70}"/>
              </a:ext>
            </a:extLst>
          </p:cNvPr>
          <p:cNvSpPr txBox="1">
            <a:spLocks/>
          </p:cNvSpPr>
          <p:nvPr/>
        </p:nvSpPr>
        <p:spPr>
          <a:xfrm>
            <a:off x="8422600" y="2428114"/>
            <a:ext cx="3330000" cy="346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785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E4A6286-6A7E-499F-B178-8E679457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Вставьте заголовок слайда</a:t>
            </a:r>
          </a:p>
        </p:txBody>
      </p:sp>
      <p:graphicFrame>
        <p:nvGraphicFramePr>
          <p:cNvPr id="6" name="Таблица 10">
            <a:extLst>
              <a:ext uri="{FF2B5EF4-FFF2-40B4-BE49-F238E27FC236}">
                <a16:creationId xmlns="" xmlns:a16="http://schemas.microsoft.com/office/drawing/2014/main" id="{1625649D-205B-4ACB-99B3-39C5D587CC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949199"/>
              </p:ext>
            </p:extLst>
          </p:nvPr>
        </p:nvGraphicFramePr>
        <p:xfrm>
          <a:off x="280988" y="2443039"/>
          <a:ext cx="11630024" cy="346096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07506">
                  <a:extLst>
                    <a:ext uri="{9D8B030D-6E8A-4147-A177-3AD203B41FA5}">
                      <a16:colId xmlns="" xmlns:a16="http://schemas.microsoft.com/office/drawing/2014/main" val="1060721299"/>
                    </a:ext>
                  </a:extLst>
                </a:gridCol>
                <a:gridCol w="2907506">
                  <a:extLst>
                    <a:ext uri="{9D8B030D-6E8A-4147-A177-3AD203B41FA5}">
                      <a16:colId xmlns="" xmlns:a16="http://schemas.microsoft.com/office/drawing/2014/main" val="3730294796"/>
                    </a:ext>
                  </a:extLst>
                </a:gridCol>
                <a:gridCol w="2907506">
                  <a:extLst>
                    <a:ext uri="{9D8B030D-6E8A-4147-A177-3AD203B41FA5}">
                      <a16:colId xmlns="" xmlns:a16="http://schemas.microsoft.com/office/drawing/2014/main" val="2835790685"/>
                    </a:ext>
                  </a:extLst>
                </a:gridCol>
                <a:gridCol w="2907506">
                  <a:extLst>
                    <a:ext uri="{9D8B030D-6E8A-4147-A177-3AD203B41FA5}">
                      <a16:colId xmlns="" xmlns:a16="http://schemas.microsoft.com/office/drawing/2014/main" val="3241802405"/>
                    </a:ext>
                  </a:extLst>
                </a:gridCol>
              </a:tblGrid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Заголовок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Заголовок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Заголовок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Заголовок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74826020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Вставьте текст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9297412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5992689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180352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9423369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0167924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1696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65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Вставьте 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6A69E54-D44B-4DB4-89D6-039D8E202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000" y="1854000"/>
            <a:ext cx="5220000" cy="39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BBA34A7-773F-4B5F-8831-BD7E417260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113" y="1854000"/>
            <a:ext cx="5574193" cy="369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543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58823AD-D428-460A-994F-C3E28E4A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Вставьте заголовок слайда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D7062D2-87BA-47CB-AA8D-848BE686EE02}"/>
              </a:ext>
            </a:extLst>
          </p:cNvPr>
          <p:cNvSpPr txBox="1"/>
          <p:nvPr/>
        </p:nvSpPr>
        <p:spPr>
          <a:xfrm>
            <a:off x="4275181" y="3204000"/>
            <a:ext cx="36416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accent2"/>
                </a:solidFill>
              </a:rPr>
              <a:t>СПАСИБО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291C9CB-97EF-4869-9943-D47D8C139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6000" y="5083790"/>
            <a:ext cx="476176" cy="476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90E789E-9521-4149-8E06-223B8EDFEF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66001" y="5083790"/>
            <a:ext cx="476176" cy="476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901D014-EF1E-43AF-92AE-4BF16EB410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76000" y="5083790"/>
            <a:ext cx="476176" cy="4761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DC8E9F6-ED53-4B6A-8979-B6CF3385AB4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086000" y="5083790"/>
            <a:ext cx="476176" cy="47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000" y="234000"/>
            <a:ext cx="9696755" cy="96500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0" algn="l"/>
                <a:tab pos="1088227" algn="l"/>
                <a:tab pos="2176455" algn="l"/>
                <a:tab pos="3264682" algn="l"/>
                <a:tab pos="4352910" algn="l"/>
                <a:tab pos="5441137" algn="l"/>
                <a:tab pos="6529365" algn="l"/>
                <a:tab pos="7617592" algn="l"/>
                <a:tab pos="8705820" algn="l"/>
                <a:tab pos="9794047" algn="l"/>
                <a:tab pos="10882274" algn="l"/>
                <a:tab pos="11970502" algn="l"/>
              </a:tabLst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заданий для оценки функциональной грамотности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9000"/>
            <a:ext cx="12192000" cy="517499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04307" indent="-404307">
              <a:spcBef>
                <a:spcPts val="952"/>
              </a:spcBef>
              <a:tabLst>
                <a:tab pos="404307" algn="l"/>
                <a:tab pos="1492534" algn="l"/>
                <a:tab pos="2580762" algn="l"/>
                <a:tab pos="3668989" algn="l"/>
                <a:tab pos="4757216" algn="l"/>
                <a:tab pos="5845444" algn="l"/>
                <a:tab pos="6933671" algn="l"/>
                <a:tab pos="8021899" algn="l"/>
                <a:tab pos="9110126" algn="l"/>
                <a:tab pos="10198354" algn="l"/>
                <a:tab pos="11286581" algn="l"/>
                <a:tab pos="12374809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Задача, поставленная вне предметной области и решаемая с помощью предметных знаний.</a:t>
            </a:r>
          </a:p>
          <a:p>
            <a:pPr marL="404307" indent="-404307">
              <a:spcBef>
                <a:spcPts val="952"/>
              </a:spcBef>
              <a:tabLst>
                <a:tab pos="404307" algn="l"/>
                <a:tab pos="1492534" algn="l"/>
                <a:tab pos="2580762" algn="l"/>
                <a:tab pos="3668989" algn="l"/>
                <a:tab pos="4757216" algn="l"/>
                <a:tab pos="5845444" algn="l"/>
                <a:tab pos="6933671" algn="l"/>
                <a:tab pos="8021899" algn="l"/>
                <a:tab pos="9110126" algn="l"/>
                <a:tab pos="10198354" algn="l"/>
                <a:tab pos="11286581" algn="l"/>
                <a:tab pos="12374809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из заданий описывается жизненная ситуация, близкая и понятная учащемуся.</a:t>
            </a:r>
          </a:p>
          <a:p>
            <a:pPr marL="404307" indent="-404307">
              <a:spcBef>
                <a:spcPts val="714"/>
              </a:spcBef>
              <a:tabLst>
                <a:tab pos="404307" algn="l"/>
                <a:tab pos="1492534" algn="l"/>
                <a:tab pos="2580762" algn="l"/>
                <a:tab pos="3668989" algn="l"/>
                <a:tab pos="4757216" algn="l"/>
                <a:tab pos="5845444" algn="l"/>
                <a:tab pos="6933671" algn="l"/>
                <a:tab pos="8021899" algn="l"/>
                <a:tab pos="9110126" algn="l"/>
                <a:tab pos="10198354" algn="l"/>
                <a:tab pos="11286581" algn="l"/>
                <a:tab pos="12374809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 заданий близок к проблемным ситуациям, возникающим в повседневной жизни.</a:t>
            </a:r>
          </a:p>
          <a:p>
            <a:pPr marL="404307" indent="-404307">
              <a:spcBef>
                <a:spcPts val="714"/>
              </a:spcBef>
              <a:tabLst>
                <a:tab pos="404307" algn="l"/>
                <a:tab pos="1492534" algn="l"/>
                <a:tab pos="2580762" algn="l"/>
                <a:tab pos="3668989" algn="l"/>
                <a:tab pos="4757216" algn="l"/>
                <a:tab pos="5845444" algn="l"/>
                <a:tab pos="6933671" algn="l"/>
                <a:tab pos="8021899" algn="l"/>
                <a:tab pos="9110126" algn="l"/>
                <a:tab pos="10198354" algn="l"/>
                <a:tab pos="11286581" algn="l"/>
                <a:tab pos="12374809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требует осознанного выбора модели поведения.</a:t>
            </a:r>
          </a:p>
          <a:p>
            <a:pPr marL="404307" indent="-404307">
              <a:spcBef>
                <a:spcPts val="714"/>
              </a:spcBef>
              <a:tabLst>
                <a:tab pos="404307" algn="l"/>
                <a:tab pos="1492534" algn="l"/>
                <a:tab pos="2580762" algn="l"/>
                <a:tab pos="3668989" algn="l"/>
                <a:tab pos="4757216" algn="l"/>
                <a:tab pos="5845444" algn="l"/>
                <a:tab pos="6933671" algn="l"/>
                <a:tab pos="8021899" algn="l"/>
                <a:tab pos="9110126" algn="l"/>
                <a:tab pos="10198354" algn="l"/>
                <a:tab pos="11286581" algn="l"/>
                <a:tab pos="12374809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изложены простым, ясным языком и, как правило, немногословны.</a:t>
            </a:r>
          </a:p>
          <a:p>
            <a:pPr marL="404307" indent="-404307">
              <a:spcBef>
                <a:spcPts val="714"/>
              </a:spcBef>
              <a:tabLst>
                <a:tab pos="404307" algn="l"/>
                <a:tab pos="1492534" algn="l"/>
                <a:tab pos="2580762" algn="l"/>
                <a:tab pos="3668989" algn="l"/>
                <a:tab pos="4757216" algn="l"/>
                <a:tab pos="5845444" algn="l"/>
                <a:tab pos="6933671" algn="l"/>
                <a:tab pos="8021899" algn="l"/>
                <a:tab pos="9110126" algn="l"/>
                <a:tab pos="10198354" algn="l"/>
                <a:tab pos="11286581" algn="l"/>
                <a:tab pos="12374809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 перевода с обыденного языка на язык предметной области.</a:t>
            </a:r>
          </a:p>
          <a:p>
            <a:pPr marL="404307" indent="-404307">
              <a:spcBef>
                <a:spcPts val="714"/>
              </a:spcBef>
              <a:tabLst>
                <a:tab pos="404307" algn="l"/>
                <a:tab pos="1492534" algn="l"/>
                <a:tab pos="2580762" algn="l"/>
                <a:tab pos="3668989" algn="l"/>
                <a:tab pos="4757216" algn="l"/>
                <a:tab pos="5845444" algn="l"/>
                <a:tab pos="6933671" algn="l"/>
                <a:tab pos="8021899" algn="l"/>
                <a:tab pos="9110126" algn="l"/>
                <a:tab pos="10198354" algn="l"/>
                <a:tab pos="11286581" algn="l"/>
                <a:tab pos="12374809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иллюстрации: рисунки, таблицы.</a:t>
            </a:r>
            <a:endParaRPr lang="ru-RU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1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06B2DD-7698-452C-A4F3-817C304DB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10F9C4B-F110-4FBD-829C-88884EBF90B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2033588"/>
            <a:ext cx="11250000" cy="4098925"/>
          </a:xfrm>
        </p:spPr>
        <p:txBody>
          <a:bodyPr/>
          <a:lstStyle/>
          <a:p>
            <a:r>
              <a:rPr lang="ru-RU" dirty="0"/>
              <a:t>Рождественская Л., Логвина И. Формирование навыков функционального чтения. Пособие для учителей. Курс для учителей русского языка как родного. [Электронный ресурс].  - Режим доступа:  http://umr.rcokoit.ru/dld/metodsupport/frrozhdest.pdf</a:t>
            </a:r>
          </a:p>
          <a:p>
            <a:r>
              <a:rPr lang="ru-RU" dirty="0" smtClean="0"/>
              <a:t>Бесплатные </a:t>
            </a:r>
            <a:r>
              <a:rPr lang="ru-RU" dirty="0"/>
              <a:t>шаблоны с сайта </a:t>
            </a:r>
            <a:r>
              <a:rPr lang="en-US" dirty="0">
                <a:hlinkClick r:id="rId2"/>
              </a:rPr>
              <a:t>presentation-creation.ru</a:t>
            </a:r>
            <a:endParaRPr lang="en-US" dirty="0"/>
          </a:p>
          <a:p>
            <a:r>
              <a:rPr lang="en-US" dirty="0"/>
              <a:t>Icons designed by Vectors Market from </a:t>
            </a:r>
            <a:r>
              <a:rPr lang="en-US" dirty="0" err="1">
                <a:hlinkClick r:id="rId3"/>
              </a:rPr>
              <a:t>Flaticon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26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8" t="14763" r="18651" b="23594"/>
          <a:stretch/>
        </p:blipFill>
        <p:spPr bwMode="auto">
          <a:xfrm>
            <a:off x="1416000" y="1764000"/>
            <a:ext cx="8592855" cy="450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93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8" t="19178" r="18746" b="13185"/>
          <a:stretch/>
        </p:blipFill>
        <p:spPr bwMode="auto">
          <a:xfrm>
            <a:off x="1236000" y="1402915"/>
            <a:ext cx="8480121" cy="494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10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enteroko.ru/images/model_rl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0" y="1989000"/>
            <a:ext cx="10560000" cy="33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64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764000"/>
            <a:ext cx="10515600" cy="4097963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 </a:t>
            </a:r>
            <a:r>
              <a:rPr lang="de-DE" u="sng" dirty="0" err="1"/>
              <a:t>Выделяют</a:t>
            </a:r>
            <a:r>
              <a:rPr lang="de-DE" u="sng" dirty="0"/>
              <a:t> </a:t>
            </a:r>
            <a:r>
              <a:rPr lang="de-DE" u="sng" dirty="0" err="1"/>
              <a:t>три</a:t>
            </a:r>
            <a:r>
              <a:rPr lang="de-DE" u="sng" dirty="0"/>
              <a:t> </a:t>
            </a:r>
            <a:r>
              <a:rPr lang="de-DE" u="sng" dirty="0" err="1"/>
              <a:t>группы</a:t>
            </a:r>
            <a:r>
              <a:rPr lang="de-DE" u="sng" dirty="0"/>
              <a:t> </a:t>
            </a:r>
            <a:r>
              <a:rPr lang="de-DE" u="sng" dirty="0" err="1"/>
              <a:t>читательских</a:t>
            </a:r>
            <a:r>
              <a:rPr lang="de-DE" u="sng" dirty="0"/>
              <a:t> </a:t>
            </a:r>
            <a:r>
              <a:rPr lang="de-DE" u="sng" dirty="0" err="1"/>
              <a:t>умений</a:t>
            </a:r>
            <a:r>
              <a:rPr lang="de-DE" u="sng" dirty="0"/>
              <a:t>:</a:t>
            </a:r>
            <a:endParaRPr lang="ru-RU" dirty="0"/>
          </a:p>
          <a:p>
            <a:r>
              <a:rPr lang="de-DE" dirty="0"/>
              <a:t>1) </a:t>
            </a:r>
            <a:r>
              <a:rPr lang="de-DE" dirty="0" err="1"/>
              <a:t>Ориентация</a:t>
            </a:r>
            <a:r>
              <a:rPr lang="de-DE" dirty="0"/>
              <a:t> в </a:t>
            </a:r>
            <a:r>
              <a:rPr lang="de-DE" dirty="0" err="1"/>
              <a:t>содержании</a:t>
            </a:r>
            <a:r>
              <a:rPr lang="de-DE" dirty="0"/>
              <a:t> </a:t>
            </a:r>
            <a:r>
              <a:rPr lang="de-DE" dirty="0" err="1"/>
              <a:t>текста</a:t>
            </a:r>
            <a:r>
              <a:rPr lang="de-DE" dirty="0"/>
              <a:t> (</a:t>
            </a:r>
            <a:r>
              <a:rPr lang="de-DE" dirty="0" err="1"/>
              <a:t>умение</a:t>
            </a:r>
            <a:r>
              <a:rPr lang="de-DE" dirty="0"/>
              <a:t> </a:t>
            </a:r>
            <a:r>
              <a:rPr lang="de-DE" dirty="0" err="1"/>
              <a:t>определять</a:t>
            </a:r>
            <a:r>
              <a:rPr lang="de-DE" dirty="0"/>
              <a:t> </a:t>
            </a:r>
            <a:r>
              <a:rPr lang="de-DE" dirty="0" err="1"/>
              <a:t>главную</a:t>
            </a:r>
            <a:r>
              <a:rPr lang="de-DE" dirty="0"/>
              <a:t> </a:t>
            </a:r>
            <a:r>
              <a:rPr lang="de-DE" dirty="0" err="1"/>
              <a:t>тему</a:t>
            </a:r>
            <a:r>
              <a:rPr lang="de-DE" dirty="0"/>
              <a:t>, </a:t>
            </a:r>
            <a:r>
              <a:rPr lang="de-DE" dirty="0" err="1"/>
              <a:t>общую</a:t>
            </a:r>
            <a:r>
              <a:rPr lang="de-DE" dirty="0"/>
              <a:t> </a:t>
            </a:r>
            <a:r>
              <a:rPr lang="de-DE" dirty="0" err="1"/>
              <a:t>цель</a:t>
            </a:r>
            <a:r>
              <a:rPr lang="de-DE" dirty="0"/>
              <a:t> </a:t>
            </a:r>
            <a:r>
              <a:rPr lang="de-DE" dirty="0" err="1"/>
              <a:t>или</a:t>
            </a:r>
            <a:r>
              <a:rPr lang="de-DE" dirty="0"/>
              <a:t> </a:t>
            </a:r>
            <a:r>
              <a:rPr lang="de-DE" dirty="0" err="1"/>
              <a:t>назначение</a:t>
            </a:r>
            <a:r>
              <a:rPr lang="de-DE" dirty="0"/>
              <a:t> </a:t>
            </a:r>
            <a:r>
              <a:rPr lang="de-DE" dirty="0" err="1"/>
              <a:t>текста</a:t>
            </a:r>
            <a:r>
              <a:rPr lang="de-DE" dirty="0"/>
              <a:t>; </a:t>
            </a:r>
            <a:r>
              <a:rPr lang="de-DE" dirty="0" err="1"/>
              <a:t>выбирать</a:t>
            </a:r>
            <a:r>
              <a:rPr lang="de-DE" dirty="0"/>
              <a:t> </a:t>
            </a:r>
            <a:r>
              <a:rPr lang="de-DE" dirty="0" err="1"/>
              <a:t>из</a:t>
            </a:r>
            <a:r>
              <a:rPr lang="de-DE" dirty="0"/>
              <a:t> </a:t>
            </a:r>
            <a:r>
              <a:rPr lang="de-DE" dirty="0" err="1"/>
              <a:t>текста</a:t>
            </a:r>
            <a:r>
              <a:rPr lang="de-DE" dirty="0"/>
              <a:t> </a:t>
            </a:r>
            <a:r>
              <a:rPr lang="de-DE" dirty="0" err="1"/>
              <a:t>или</a:t>
            </a:r>
            <a:r>
              <a:rPr lang="de-DE" dirty="0"/>
              <a:t> </a:t>
            </a:r>
            <a:r>
              <a:rPr lang="de-DE" dirty="0" err="1"/>
              <a:t>придумать</a:t>
            </a:r>
            <a:r>
              <a:rPr lang="de-DE" dirty="0"/>
              <a:t> </a:t>
            </a:r>
            <a:r>
              <a:rPr lang="de-DE" dirty="0" err="1"/>
              <a:t>заголовок</a:t>
            </a:r>
            <a:r>
              <a:rPr lang="de-DE" dirty="0"/>
              <a:t>; </a:t>
            </a:r>
            <a:r>
              <a:rPr lang="de-DE" dirty="0" err="1"/>
              <a:t>формулировать</a:t>
            </a:r>
            <a:r>
              <a:rPr lang="de-DE" dirty="0"/>
              <a:t> </a:t>
            </a:r>
            <a:r>
              <a:rPr lang="de-DE" dirty="0" err="1"/>
              <a:t>тезис</a:t>
            </a:r>
            <a:r>
              <a:rPr lang="de-DE" dirty="0"/>
              <a:t>, </a:t>
            </a:r>
            <a:r>
              <a:rPr lang="de-DE" dirty="0" err="1"/>
              <a:t>выражающий</a:t>
            </a:r>
            <a:r>
              <a:rPr lang="de-DE" dirty="0"/>
              <a:t> </a:t>
            </a:r>
            <a:r>
              <a:rPr lang="de-DE" dirty="0" err="1"/>
              <a:t>общий</a:t>
            </a:r>
            <a:r>
              <a:rPr lang="de-DE" dirty="0"/>
              <a:t> </a:t>
            </a:r>
            <a:r>
              <a:rPr lang="de-DE" dirty="0" err="1"/>
              <a:t>смысл</a:t>
            </a:r>
            <a:r>
              <a:rPr lang="de-DE" dirty="0"/>
              <a:t> </a:t>
            </a:r>
            <a:r>
              <a:rPr lang="de-DE" dirty="0" err="1"/>
              <a:t>текста</a:t>
            </a:r>
            <a:r>
              <a:rPr lang="de-DE" dirty="0"/>
              <a:t>; </a:t>
            </a:r>
            <a:r>
              <a:rPr lang="de-DE" dirty="0" err="1"/>
              <a:t>объяснять</a:t>
            </a:r>
            <a:r>
              <a:rPr lang="de-DE" dirty="0"/>
              <a:t> </a:t>
            </a:r>
            <a:r>
              <a:rPr lang="de-DE" dirty="0" err="1"/>
              <a:t>порядок</a:t>
            </a:r>
            <a:r>
              <a:rPr lang="de-DE" dirty="0"/>
              <a:t> </a:t>
            </a:r>
            <a:r>
              <a:rPr lang="de-DE" dirty="0" err="1"/>
              <a:t>частей</a:t>
            </a:r>
            <a:r>
              <a:rPr lang="de-DE" dirty="0"/>
              <a:t>, </a:t>
            </a:r>
            <a:r>
              <a:rPr lang="de-DE" dirty="0" err="1"/>
              <a:t>содержащихся</a:t>
            </a:r>
            <a:r>
              <a:rPr lang="de-DE" dirty="0"/>
              <a:t> в </a:t>
            </a:r>
            <a:r>
              <a:rPr lang="de-DE" dirty="0" err="1"/>
              <a:t>тексте</a:t>
            </a:r>
            <a:r>
              <a:rPr lang="de-DE" dirty="0"/>
              <a:t>; </a:t>
            </a:r>
            <a:r>
              <a:rPr lang="de-DE" dirty="0" err="1"/>
              <a:t>находить</a:t>
            </a:r>
            <a:r>
              <a:rPr lang="de-DE" dirty="0"/>
              <a:t> в </a:t>
            </a:r>
            <a:r>
              <a:rPr lang="de-DE" dirty="0" err="1"/>
              <a:t>тексте</a:t>
            </a:r>
            <a:r>
              <a:rPr lang="de-DE" dirty="0"/>
              <a:t> </a:t>
            </a:r>
            <a:r>
              <a:rPr lang="de-DE" dirty="0" err="1"/>
              <a:t>требуемую</a:t>
            </a:r>
            <a:r>
              <a:rPr lang="de-DE" dirty="0"/>
              <a:t> </a:t>
            </a:r>
            <a:r>
              <a:rPr lang="de-DE" dirty="0" err="1"/>
              <a:t>информацию</a:t>
            </a:r>
            <a:r>
              <a:rPr lang="de-DE" dirty="0"/>
              <a:t> и </a:t>
            </a:r>
            <a:r>
              <a:rPr lang="de-DE" dirty="0" err="1"/>
              <a:t>т.п</a:t>
            </a:r>
            <a:r>
              <a:rPr lang="de-DE" dirty="0"/>
              <a:t>.).</a:t>
            </a:r>
            <a:endParaRPr lang="ru-RU" dirty="0"/>
          </a:p>
          <a:p>
            <a:r>
              <a:rPr lang="de-DE" dirty="0"/>
              <a:t>2) </a:t>
            </a:r>
            <a:r>
              <a:rPr lang="de-DE" dirty="0" err="1"/>
              <a:t>Преобразование</a:t>
            </a:r>
            <a:r>
              <a:rPr lang="de-DE" dirty="0"/>
              <a:t> и </a:t>
            </a:r>
            <a:r>
              <a:rPr lang="de-DE" dirty="0" err="1"/>
              <a:t>интерпретация</a:t>
            </a:r>
            <a:r>
              <a:rPr lang="de-DE" dirty="0"/>
              <a:t> </a:t>
            </a:r>
            <a:r>
              <a:rPr lang="de-DE" dirty="0" err="1"/>
              <a:t>текста</a:t>
            </a:r>
            <a:r>
              <a:rPr lang="de-DE" dirty="0"/>
              <a:t> (</a:t>
            </a:r>
            <a:r>
              <a:rPr lang="de-DE" dirty="0" err="1"/>
              <a:t>умение</a:t>
            </a:r>
            <a:r>
              <a:rPr lang="de-DE" dirty="0"/>
              <a:t> </a:t>
            </a:r>
            <a:r>
              <a:rPr lang="de-DE" dirty="0" err="1"/>
              <a:t>преобразовывать</a:t>
            </a:r>
            <a:r>
              <a:rPr lang="de-DE" dirty="0"/>
              <a:t> </a:t>
            </a:r>
            <a:r>
              <a:rPr lang="de-DE" dirty="0" err="1"/>
              <a:t>текст</a:t>
            </a:r>
            <a:r>
              <a:rPr lang="de-DE" dirty="0"/>
              <a:t>, </a:t>
            </a:r>
            <a:r>
              <a:rPr lang="de-DE" dirty="0" err="1"/>
              <a:t>используя</a:t>
            </a:r>
            <a:r>
              <a:rPr lang="de-DE" dirty="0"/>
              <a:t> </a:t>
            </a:r>
            <a:r>
              <a:rPr lang="de-DE" dirty="0" err="1"/>
              <a:t>новые</a:t>
            </a:r>
            <a:r>
              <a:rPr lang="de-DE" dirty="0"/>
              <a:t> </a:t>
            </a:r>
            <a:r>
              <a:rPr lang="de-DE" dirty="0" err="1"/>
              <a:t>формы</a:t>
            </a:r>
            <a:r>
              <a:rPr lang="de-DE" dirty="0"/>
              <a:t> </a:t>
            </a:r>
            <a:r>
              <a:rPr lang="de-DE" dirty="0" err="1"/>
              <a:t>представления</a:t>
            </a:r>
            <a:r>
              <a:rPr lang="de-DE" dirty="0"/>
              <a:t> </a:t>
            </a:r>
            <a:r>
              <a:rPr lang="de-DE" dirty="0" err="1"/>
              <a:t>информации</a:t>
            </a:r>
            <a:r>
              <a:rPr lang="de-DE" dirty="0"/>
              <a:t>: </a:t>
            </a:r>
            <a:r>
              <a:rPr lang="de-DE" dirty="0" err="1"/>
              <a:t>формулы</a:t>
            </a:r>
            <a:r>
              <a:rPr lang="de-DE" dirty="0"/>
              <a:t>, </a:t>
            </a:r>
            <a:r>
              <a:rPr lang="de-DE" dirty="0" err="1"/>
              <a:t>графики</a:t>
            </a:r>
            <a:r>
              <a:rPr lang="de-DE" dirty="0"/>
              <a:t>, </a:t>
            </a:r>
            <a:r>
              <a:rPr lang="de-DE" dirty="0" err="1"/>
              <a:t>диаграммы</a:t>
            </a:r>
            <a:r>
              <a:rPr lang="de-DE" dirty="0"/>
              <a:t>, </a:t>
            </a:r>
            <a:r>
              <a:rPr lang="de-DE" dirty="0" err="1"/>
              <a:t>таблицы</a:t>
            </a:r>
            <a:r>
              <a:rPr lang="de-DE" dirty="0"/>
              <a:t>; </a:t>
            </a:r>
            <a:r>
              <a:rPr lang="de-DE" dirty="0" err="1"/>
              <a:t>сравнивать</a:t>
            </a:r>
            <a:r>
              <a:rPr lang="de-DE" dirty="0"/>
              <a:t> и </a:t>
            </a:r>
            <a:r>
              <a:rPr lang="de-DE" dirty="0" err="1"/>
              <a:t>противопоставлять</a:t>
            </a:r>
            <a:r>
              <a:rPr lang="de-DE" dirty="0"/>
              <a:t> </a:t>
            </a:r>
            <a:r>
              <a:rPr lang="de-DE" dirty="0" err="1"/>
              <a:t>заключённую</a:t>
            </a:r>
            <a:r>
              <a:rPr lang="de-DE" dirty="0"/>
              <a:t> в </a:t>
            </a:r>
            <a:r>
              <a:rPr lang="de-DE" dirty="0" err="1"/>
              <a:t>тексте</a:t>
            </a:r>
            <a:r>
              <a:rPr lang="de-DE" dirty="0"/>
              <a:t> </a:t>
            </a:r>
            <a:r>
              <a:rPr lang="de-DE" dirty="0" err="1"/>
              <a:t>информацию</a:t>
            </a:r>
            <a:r>
              <a:rPr lang="de-DE" dirty="0"/>
              <a:t> </a:t>
            </a:r>
            <a:r>
              <a:rPr lang="de-DE" dirty="0" err="1"/>
              <a:t>разного</a:t>
            </a:r>
            <a:r>
              <a:rPr lang="de-DE" dirty="0"/>
              <a:t> </a:t>
            </a:r>
            <a:r>
              <a:rPr lang="de-DE" dirty="0" err="1"/>
              <a:t>характера</a:t>
            </a:r>
            <a:r>
              <a:rPr lang="de-DE" dirty="0"/>
              <a:t>; </a:t>
            </a:r>
            <a:r>
              <a:rPr lang="de-DE" dirty="0" err="1"/>
              <a:t>обнаруживать</a:t>
            </a:r>
            <a:r>
              <a:rPr lang="de-DE" dirty="0"/>
              <a:t> в </a:t>
            </a:r>
            <a:r>
              <a:rPr lang="de-DE" dirty="0" err="1"/>
              <a:t>тексте</a:t>
            </a:r>
            <a:r>
              <a:rPr lang="de-DE" dirty="0"/>
              <a:t> </a:t>
            </a:r>
            <a:r>
              <a:rPr lang="de-DE" dirty="0" err="1"/>
              <a:t>доводы</a:t>
            </a:r>
            <a:r>
              <a:rPr lang="de-DE" dirty="0"/>
              <a:t> в </a:t>
            </a:r>
            <a:r>
              <a:rPr lang="de-DE" dirty="0" err="1"/>
              <a:t>подтверждение</a:t>
            </a:r>
            <a:r>
              <a:rPr lang="de-DE" dirty="0"/>
              <a:t> </a:t>
            </a:r>
            <a:r>
              <a:rPr lang="de-DE" dirty="0" err="1"/>
              <a:t>выдвинутых</a:t>
            </a:r>
            <a:r>
              <a:rPr lang="de-DE" dirty="0"/>
              <a:t> </a:t>
            </a:r>
            <a:r>
              <a:rPr lang="de-DE" dirty="0" err="1"/>
              <a:t>тезисов</a:t>
            </a:r>
            <a:r>
              <a:rPr lang="de-DE" dirty="0"/>
              <a:t> и </a:t>
            </a:r>
            <a:r>
              <a:rPr lang="de-DE" dirty="0" err="1"/>
              <a:t>т.п</a:t>
            </a:r>
            <a:r>
              <a:rPr lang="de-DE" dirty="0"/>
              <a:t>.).</a:t>
            </a:r>
            <a:endParaRPr lang="ru-RU" dirty="0"/>
          </a:p>
          <a:p>
            <a:r>
              <a:rPr lang="de-DE" dirty="0"/>
              <a:t>3) </a:t>
            </a:r>
            <a:r>
              <a:rPr lang="de-DE" dirty="0" err="1"/>
              <a:t>Оценка</a:t>
            </a:r>
            <a:r>
              <a:rPr lang="de-DE" dirty="0"/>
              <a:t> </a:t>
            </a:r>
            <a:r>
              <a:rPr lang="de-DE" dirty="0" err="1"/>
              <a:t>информации</a:t>
            </a:r>
            <a:r>
              <a:rPr lang="de-DE" dirty="0"/>
              <a:t> (</a:t>
            </a:r>
            <a:r>
              <a:rPr lang="de-DE" dirty="0" err="1"/>
              <a:t>откликаться</a:t>
            </a:r>
            <a:r>
              <a:rPr lang="de-DE" dirty="0"/>
              <a:t> </a:t>
            </a:r>
            <a:r>
              <a:rPr lang="de-DE" dirty="0" err="1"/>
              <a:t>на</a:t>
            </a:r>
            <a:r>
              <a:rPr lang="de-DE" dirty="0"/>
              <a:t> </a:t>
            </a:r>
            <a:r>
              <a:rPr lang="de-DE" dirty="0" err="1"/>
              <a:t>содержание</a:t>
            </a:r>
            <a:r>
              <a:rPr lang="de-DE" dirty="0"/>
              <a:t> </a:t>
            </a:r>
            <a:r>
              <a:rPr lang="de-DE" dirty="0" err="1"/>
              <a:t>текста</a:t>
            </a:r>
            <a:r>
              <a:rPr lang="de-DE" dirty="0"/>
              <a:t>; </a:t>
            </a:r>
            <a:r>
              <a:rPr lang="de-DE" dirty="0" err="1"/>
              <a:t>оценивать</a:t>
            </a:r>
            <a:r>
              <a:rPr lang="de-DE" dirty="0"/>
              <a:t> </a:t>
            </a:r>
            <a:r>
              <a:rPr lang="de-DE" dirty="0" err="1"/>
              <a:t>утверждения</a:t>
            </a:r>
            <a:r>
              <a:rPr lang="de-DE" dirty="0"/>
              <a:t>, </a:t>
            </a:r>
            <a:r>
              <a:rPr lang="de-DE" dirty="0" err="1"/>
              <a:t>сделанные</a:t>
            </a:r>
            <a:r>
              <a:rPr lang="de-DE" dirty="0"/>
              <a:t> в </a:t>
            </a:r>
            <a:r>
              <a:rPr lang="de-DE" dirty="0" err="1"/>
              <a:t>тексте</a:t>
            </a:r>
            <a:r>
              <a:rPr lang="de-DE" dirty="0"/>
              <a:t>, </a:t>
            </a:r>
            <a:r>
              <a:rPr lang="de-DE" dirty="0" err="1"/>
              <a:t>исходя</a:t>
            </a:r>
            <a:r>
              <a:rPr lang="de-DE" dirty="0"/>
              <a:t> </a:t>
            </a:r>
            <a:r>
              <a:rPr lang="de-DE" dirty="0" err="1"/>
              <a:t>из</a:t>
            </a:r>
            <a:r>
              <a:rPr lang="de-DE" dirty="0"/>
              <a:t> </a:t>
            </a:r>
            <a:r>
              <a:rPr lang="de-DE" dirty="0" err="1"/>
              <a:t>своих</a:t>
            </a:r>
            <a:r>
              <a:rPr lang="de-DE" dirty="0"/>
              <a:t> </a:t>
            </a:r>
            <a:r>
              <a:rPr lang="de-DE" dirty="0" err="1"/>
              <a:t>представлений</a:t>
            </a:r>
            <a:r>
              <a:rPr lang="de-DE" dirty="0"/>
              <a:t> о </a:t>
            </a:r>
            <a:r>
              <a:rPr lang="de-DE" dirty="0" err="1"/>
              <a:t>мире</a:t>
            </a:r>
            <a:r>
              <a:rPr lang="de-DE" dirty="0"/>
              <a:t>; </a:t>
            </a:r>
            <a:r>
              <a:rPr lang="de-DE" dirty="0" err="1"/>
              <a:t>находить</a:t>
            </a:r>
            <a:r>
              <a:rPr lang="de-DE" dirty="0"/>
              <a:t> </a:t>
            </a:r>
            <a:r>
              <a:rPr lang="de-DE" dirty="0" err="1"/>
              <a:t>доводы</a:t>
            </a:r>
            <a:r>
              <a:rPr lang="de-DE" dirty="0"/>
              <a:t> в </a:t>
            </a:r>
            <a:r>
              <a:rPr lang="de-DE" dirty="0" err="1"/>
              <a:t>защиту</a:t>
            </a:r>
            <a:r>
              <a:rPr lang="de-DE" dirty="0"/>
              <a:t> </a:t>
            </a:r>
            <a:r>
              <a:rPr lang="de-DE" dirty="0" err="1"/>
              <a:t>своей</a:t>
            </a:r>
            <a:r>
              <a:rPr lang="de-DE" dirty="0"/>
              <a:t> </a:t>
            </a:r>
            <a:r>
              <a:rPr lang="de-DE" dirty="0" err="1"/>
              <a:t>точки</a:t>
            </a:r>
            <a:r>
              <a:rPr lang="de-DE" dirty="0"/>
              <a:t> </a:t>
            </a:r>
            <a:r>
              <a:rPr lang="de-DE" dirty="0" err="1"/>
              <a:t>зрения</a:t>
            </a:r>
            <a:r>
              <a:rPr lang="de-DE" dirty="0"/>
              <a:t> и </a:t>
            </a:r>
            <a:r>
              <a:rPr lang="de-DE" dirty="0" err="1"/>
              <a:t>т.п</a:t>
            </a:r>
            <a:r>
              <a:rPr lang="de-DE" dirty="0"/>
              <a:t>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77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00" y="1269000"/>
            <a:ext cx="8443912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32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4" t="23288" r="19517" b="15411"/>
          <a:stretch/>
        </p:blipFill>
        <p:spPr bwMode="auto">
          <a:xfrm>
            <a:off x="46391" y="1089000"/>
            <a:ext cx="9872347" cy="535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89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1172</Words>
  <Application>Microsoft Office PowerPoint</Application>
  <PresentationFormat>Произвольный</PresentationFormat>
  <Paragraphs>151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Формирование функциональной грамотности на уроках иностранного языка </vt:lpstr>
      <vt:lpstr>Презентация PowerPoint</vt:lpstr>
      <vt:lpstr>Особенности заданий для оценки функциональной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Грамотность чтения подразделяется на следующие уровни (PISA): </vt:lpstr>
      <vt:lpstr>Презентация PowerPoint</vt:lpstr>
      <vt:lpstr>Презентация PowerPoint</vt:lpstr>
      <vt:lpstr>Деятельность: Интерпретация текста  Формат текста: Сплошной  Ситуация: Общественная</vt:lpstr>
      <vt:lpstr>Деятельность: Интерпретация текста  Формат текста: Сплошной  Ситуация: Общественная</vt:lpstr>
      <vt:lpstr>Деятельность: Рефлексия и оценка Формат текста: Сплошной  Ситуация: Общественная</vt:lpstr>
      <vt:lpstr>Деятельность: Рефлексия и оценка Формат текста: Сплошной  Ситуация: Общественная</vt:lpstr>
      <vt:lpstr>Креативное мышление</vt:lpstr>
      <vt:lpstr>Креативное мышление: понятие</vt:lpstr>
      <vt:lpstr>Как научить креативному мышлению? </vt:lpstr>
      <vt:lpstr>Как научить креативному мышлению? </vt:lpstr>
      <vt:lpstr>Как научить креативному мышлению? </vt:lpstr>
      <vt:lpstr>Как научить креативному мышлению? </vt:lpstr>
      <vt:lpstr>Вставьте заголовок слайда</vt:lpstr>
      <vt:lpstr>Вставьте заголовок слайда</vt:lpstr>
      <vt:lpstr>Вставьте заголовок слайда</vt:lpstr>
      <vt:lpstr>Вставьте заголовок слайда</vt:lpstr>
      <vt:lpstr>Вставьте заголовок слайда</vt:lpstr>
      <vt:lpstr>Вставьте заголовок слайда</vt:lpstr>
      <vt:lpstr>Вставьте заголовок слайда</vt:lpstr>
      <vt:lpstr>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Сидорова Елена</cp:lastModifiedBy>
  <cp:revision>34</cp:revision>
  <dcterms:created xsi:type="dcterms:W3CDTF">2020-07-05T17:04:43Z</dcterms:created>
  <dcterms:modified xsi:type="dcterms:W3CDTF">2021-10-28T05:38:38Z</dcterms:modified>
</cp:coreProperties>
</file>